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2" r:id="rId3"/>
    <p:sldId id="312" r:id="rId4"/>
    <p:sldId id="313" r:id="rId5"/>
    <p:sldId id="310" r:id="rId6"/>
    <p:sldId id="314" r:id="rId7"/>
    <p:sldId id="318" r:id="rId8"/>
    <p:sldId id="315" r:id="rId9"/>
    <p:sldId id="317" r:id="rId10"/>
    <p:sldId id="305" r:id="rId11"/>
    <p:sldId id="300" r:id="rId12"/>
    <p:sldId id="307" r:id="rId13"/>
    <p:sldId id="311" r:id="rId14"/>
    <p:sldId id="302" r:id="rId15"/>
    <p:sldId id="316" r:id="rId16"/>
  </p:sldIdLst>
  <p:sldSz cx="9144000" cy="6858000" type="screen4x3"/>
  <p:notesSz cx="7072313" cy="102362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/>
    <p:restoredTop sz="94674"/>
  </p:normalViewPr>
  <p:slideViewPr>
    <p:cSldViewPr>
      <p:cViewPr varScale="1">
        <p:scale>
          <a:sx n="153" d="100"/>
          <a:sy n="153" d="100"/>
        </p:scale>
        <p:origin x="2432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28A3DD8D-6AB2-2341-AD3D-DA0D6738AA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5463" cy="511175"/>
          </a:xfrm>
          <a:prstGeom prst="rect">
            <a:avLst/>
          </a:prstGeom>
        </p:spPr>
        <p:txBody>
          <a:bodyPr vert="horz" lIns="98902" tIns="49451" rIns="98902" bIns="4945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BFF31F9-E384-ED48-B18D-C6829D2BBA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05263" y="0"/>
            <a:ext cx="3065462" cy="511175"/>
          </a:xfrm>
          <a:prstGeom prst="rect">
            <a:avLst/>
          </a:prstGeom>
        </p:spPr>
        <p:txBody>
          <a:bodyPr vert="horz" wrap="square" lIns="98902" tIns="49451" rIns="98902" bIns="4945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52F9D9E1-8B87-534F-A0BF-6B83706BB949}" type="datetimeFigureOut">
              <a:rPr lang="nl-NL" altLang="nl-NL"/>
              <a:pPr/>
              <a:t>29-06-20</a:t>
            </a:fld>
            <a:endParaRPr lang="nl-NL" alt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CB6D16A-DD19-DC4A-ADE3-583136A299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65463" cy="512763"/>
          </a:xfrm>
          <a:prstGeom prst="rect">
            <a:avLst/>
          </a:prstGeom>
        </p:spPr>
        <p:txBody>
          <a:bodyPr vert="horz" lIns="98902" tIns="49451" rIns="98902" bIns="4945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CBB9085-0CB7-3F44-879A-27454D454D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05263" y="9721850"/>
            <a:ext cx="3065462" cy="512763"/>
          </a:xfrm>
          <a:prstGeom prst="rect">
            <a:avLst/>
          </a:prstGeom>
        </p:spPr>
        <p:txBody>
          <a:bodyPr vert="horz" wrap="square" lIns="98902" tIns="49451" rIns="98902" bIns="4945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5CA2859A-C0DE-1A44-AE72-507A99166FC2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9ABED33A-EE1A-0C49-BE0F-82394803D5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5463" cy="511175"/>
          </a:xfrm>
          <a:prstGeom prst="rect">
            <a:avLst/>
          </a:prstGeom>
        </p:spPr>
        <p:txBody>
          <a:bodyPr vert="horz" lIns="98902" tIns="49451" rIns="98902" bIns="4945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0DFC07D-730A-F948-A6F6-E414667D4B9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05263" y="0"/>
            <a:ext cx="3065462" cy="511175"/>
          </a:xfrm>
          <a:prstGeom prst="rect">
            <a:avLst/>
          </a:prstGeom>
        </p:spPr>
        <p:txBody>
          <a:bodyPr vert="horz" wrap="square" lIns="98902" tIns="49451" rIns="98902" bIns="4945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2CD51096-4C05-0E41-AAA9-439CC5EE9D37}" type="datetimeFigureOut">
              <a:rPr lang="nl-NL" altLang="nl-NL"/>
              <a:pPr/>
              <a:t>29-06-20</a:t>
            </a:fld>
            <a:endParaRPr lang="nl-NL" altLang="nl-NL"/>
          </a:p>
        </p:txBody>
      </p:sp>
      <p:sp>
        <p:nvSpPr>
          <p:cNvPr id="4" name="Tijdelijke aanduiding voor dia-afbeelding 3">
            <a:extLst>
              <a:ext uri="{FF2B5EF4-FFF2-40B4-BE49-F238E27FC236}">
                <a16:creationId xmlns:a16="http://schemas.microsoft.com/office/drawing/2014/main" id="{52D7FE48-DF41-0A4D-A153-3A151F35BE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779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02" tIns="49451" rIns="98902" bIns="49451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>
            <a:extLst>
              <a:ext uri="{FF2B5EF4-FFF2-40B4-BE49-F238E27FC236}">
                <a16:creationId xmlns:a16="http://schemas.microsoft.com/office/drawing/2014/main" id="{D1D32295-EA26-CD41-BAED-CDE41B04C4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8025" y="4862513"/>
            <a:ext cx="5657850" cy="4605337"/>
          </a:xfrm>
          <a:prstGeom prst="rect">
            <a:avLst/>
          </a:prstGeom>
        </p:spPr>
        <p:txBody>
          <a:bodyPr vert="horz" lIns="98902" tIns="49451" rIns="98902" bIns="49451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83890DD-0AEA-D848-80B0-20392149835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65463" cy="512763"/>
          </a:xfrm>
          <a:prstGeom prst="rect">
            <a:avLst/>
          </a:prstGeom>
        </p:spPr>
        <p:txBody>
          <a:bodyPr vert="horz" lIns="98902" tIns="49451" rIns="98902" bIns="4945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296FAC5-3DF7-914B-883B-B7E24BAD0E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05263" y="9721850"/>
            <a:ext cx="3065462" cy="512763"/>
          </a:xfrm>
          <a:prstGeom prst="rect">
            <a:avLst/>
          </a:prstGeom>
        </p:spPr>
        <p:txBody>
          <a:bodyPr vert="horz" wrap="square" lIns="98902" tIns="49451" rIns="98902" bIns="4945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BC51042E-E870-0C48-943D-AAB5F01ADE15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jdelijke aanduiding voor dia-afbeelding 1">
            <a:extLst>
              <a:ext uri="{FF2B5EF4-FFF2-40B4-BE49-F238E27FC236}">
                <a16:creationId xmlns:a16="http://schemas.microsoft.com/office/drawing/2014/main" id="{0550984E-B1EA-CD44-B706-EC8C62C74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Tijdelijke aanduiding voor notities 2">
            <a:extLst>
              <a:ext uri="{FF2B5EF4-FFF2-40B4-BE49-F238E27FC236}">
                <a16:creationId xmlns:a16="http://schemas.microsoft.com/office/drawing/2014/main" id="{1356D7BB-ECFA-EB4E-BF6D-3C0AC58C9D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nl-NL" altLang="nl-NL"/>
              <a:t>Deze sheet alleen waar nuttig gebruiken.</a:t>
            </a:r>
          </a:p>
        </p:txBody>
      </p:sp>
      <p:sp>
        <p:nvSpPr>
          <p:cNvPr id="18435" name="Tijdelijke aanduiding voor dianummer 3">
            <a:extLst>
              <a:ext uri="{FF2B5EF4-FFF2-40B4-BE49-F238E27FC236}">
                <a16:creationId xmlns:a16="http://schemas.microsoft.com/office/drawing/2014/main" id="{97707288-96C7-1748-91F5-63C4E4D32C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57C01EB-C9B7-7847-9A21-3668606D0661}" type="slidenum">
              <a:rPr lang="nl-NL" altLang="nl-NL"/>
              <a:pPr/>
              <a:t>13</a:t>
            </a:fld>
            <a:endParaRPr lang="nl-NL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jdelijke aanduiding voor dia-afbeelding 1">
            <a:extLst>
              <a:ext uri="{FF2B5EF4-FFF2-40B4-BE49-F238E27FC236}">
                <a16:creationId xmlns:a16="http://schemas.microsoft.com/office/drawing/2014/main" id="{34368C3C-D1A2-4D42-ADB0-17CD05183F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Tijdelijke aanduiding voor notities 2">
            <a:extLst>
              <a:ext uri="{FF2B5EF4-FFF2-40B4-BE49-F238E27FC236}">
                <a16:creationId xmlns:a16="http://schemas.microsoft.com/office/drawing/2014/main" id="{8395B2F4-933B-BF43-9E7D-723DB8E241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nl-NL" altLang="nl-NL"/>
              <a:t>Website per 1 januari online.</a:t>
            </a:r>
          </a:p>
        </p:txBody>
      </p:sp>
      <p:sp>
        <p:nvSpPr>
          <p:cNvPr id="19459" name="Tijdelijke aanduiding voor dianummer 3">
            <a:extLst>
              <a:ext uri="{FF2B5EF4-FFF2-40B4-BE49-F238E27FC236}">
                <a16:creationId xmlns:a16="http://schemas.microsoft.com/office/drawing/2014/main" id="{CC16A187-170C-1542-A232-2FE0929DB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5905990-DB5B-394A-867F-4C9E8D47F808}" type="slidenum">
              <a:rPr lang="nl-NL" altLang="nl-NL"/>
              <a:pPr/>
              <a:t>14</a:t>
            </a:fld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840631-3767-4E46-BCFA-D20F00603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5178A4-E4FE-D548-8BDD-FDE9D3E36A83}" type="datetimeFigureOut">
              <a:rPr lang="nl-NL" altLang="nl-NL"/>
              <a:pPr/>
              <a:t>29-06-20</a:t>
            </a:fld>
            <a:endParaRPr lang="nl-NL" alt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76783A7-CBC9-444F-9217-CAA996EAE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4E85E5E-BBCF-D940-805B-6FCAB4BD0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5AD5A-E236-1948-A28A-37D3E9A0526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50335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7BA572F-9A04-1C4F-A462-8D2A5CE1D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D471A7-A128-1A48-A7AE-93EBF022C116}" type="datetimeFigureOut">
              <a:rPr lang="nl-NL" altLang="nl-NL"/>
              <a:pPr/>
              <a:t>29-06-20</a:t>
            </a:fld>
            <a:endParaRPr lang="nl-NL" alt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540765-C453-7247-9D8D-0A12B029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AC7BD4D-3A4E-0142-A71D-843EC143D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3E9811-51EE-6B4B-80D8-721718F7F91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18084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FFFC5F7-652F-4C47-BF0B-FAFB16705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BD8DE9-0298-914D-81E7-ED8F31DF72A0}" type="datetimeFigureOut">
              <a:rPr lang="nl-NL" altLang="nl-NL"/>
              <a:pPr/>
              <a:t>29-06-20</a:t>
            </a:fld>
            <a:endParaRPr lang="nl-NL" alt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B26722-4F6F-524D-B3A1-5CEE23F71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7C791E2-3A53-B24B-A45C-F7A74CAE8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D635D-3756-E346-867C-AF325A8F599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04085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8E80594F-4372-F547-A2F2-F14D06266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54BFE8-CBD0-694B-B410-C35CA2F6272F}" type="datetimeFigureOut">
              <a:rPr lang="nl-NL" altLang="nl-NL"/>
              <a:pPr/>
              <a:t>29-06-20</a:t>
            </a:fld>
            <a:endParaRPr lang="nl-NL" alt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B75599A7-5F3C-2D4C-AB0F-B81D930B9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3E633AD1-494C-8348-B7C3-1294EAE9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E5AB2-FCA2-7E44-94F0-DC6330C5E59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6436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0A0B53F2-93BD-DC4A-81F1-A5429DA5B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7476294-EABE-3E4D-B6C6-8BB7D54D81B3}" type="datetimeFigureOut">
              <a:rPr lang="nl-NL" altLang="nl-NL"/>
              <a:pPr/>
              <a:t>29-06-20</a:t>
            </a:fld>
            <a:endParaRPr lang="nl-NL" alt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CE827D19-8969-7944-892F-054761E5D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F8446A1-BADB-2D4A-97AC-7BB56BC5D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FFFB9-74ED-2A42-B8E0-82FF23FCA2F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19104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3">
            <a:extLst>
              <a:ext uri="{FF2B5EF4-FFF2-40B4-BE49-F238E27FC236}">
                <a16:creationId xmlns:a16="http://schemas.microsoft.com/office/drawing/2014/main" id="{665C5F41-A520-544B-8F2F-95C45D744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607FD0-7857-3544-9247-32347FD71D30}" type="datetimeFigureOut">
              <a:rPr lang="nl-NL" altLang="nl-NL"/>
              <a:pPr/>
              <a:t>29-06-20</a:t>
            </a:fld>
            <a:endParaRPr lang="nl-NL" alt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6441605A-7570-5043-92F3-6D2A46984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85BE8F8C-1A2E-114D-8681-5C8397E10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14BB17-7B7C-D64B-A64C-DA270DFAC8C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18603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78DEB138-5D21-5640-BF7D-52FC545A6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CBE226-F13C-FD46-B17E-501AEDD3610F}" type="datetimeFigureOut">
              <a:rPr lang="nl-NL" altLang="nl-NL"/>
              <a:pPr/>
              <a:t>29-06-20</a:t>
            </a:fld>
            <a:endParaRPr lang="nl-NL" altLang="nl-NL"/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D0D963AB-5068-654D-9530-064BC755E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49042391-17D9-944B-8168-3E006ACD5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B6A50-9D44-174F-98FE-B3FB480B1AAC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94659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0F15F801-DC26-5B49-B660-9C3886D9D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DF729A-B106-7143-B01D-7178465475BD}" type="datetimeFigureOut">
              <a:rPr lang="nl-NL" altLang="nl-NL"/>
              <a:pPr/>
              <a:t>29-06-20</a:t>
            </a:fld>
            <a:endParaRPr lang="nl-NL" alt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2958EE00-DE06-584D-898C-080162C5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8C5FD985-4454-3D4A-8648-FD006B038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7955EC-5DC4-1B45-9793-FC5A96705993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78261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B4120000-F834-BA4C-8851-5BC2CA90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273F4B-B1AC-FD41-94D7-1B89E3C3C0F1}" type="datetimeFigureOut">
              <a:rPr lang="nl-NL" altLang="nl-NL"/>
              <a:pPr/>
              <a:t>29-06-20</a:t>
            </a:fld>
            <a:endParaRPr lang="nl-NL" alt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07594834-FC60-774D-9C10-9FFAB3089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8E292B39-B378-484C-9B37-719350CB8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E3EC4E-2A65-9F4F-A525-903CF49E2F64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05941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0CC5666-EBC9-224A-A5A5-9E996C035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2C6A96-56EB-B243-B1EF-1A220CA65B3D}" type="datetimeFigureOut">
              <a:rPr lang="nl-NL" altLang="nl-NL"/>
              <a:pPr/>
              <a:t>29-06-20</a:t>
            </a:fld>
            <a:endParaRPr lang="nl-NL" alt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CDBF984-011C-FF48-9113-909975854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0C7D1D4-47AC-344C-85F0-7DAFE79E1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7794D-8B2E-C148-B9E3-9404F68E393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23531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0FD7E24-7147-AC49-A7ED-025CEBDF2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357BFB-B826-7A41-BCA1-3CC0E5AA95FC}" type="datetimeFigureOut">
              <a:rPr lang="nl-NL" altLang="nl-NL"/>
              <a:pPr/>
              <a:t>29-06-20</a:t>
            </a:fld>
            <a:endParaRPr lang="nl-NL" alt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BD24DEB-9F57-A240-884F-00272B79F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69D4981-A03B-2A45-8B03-578D2253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D5706-3C6A-944B-8E46-EF38CAE2C5F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65268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>
            <a:extLst>
              <a:ext uri="{FF2B5EF4-FFF2-40B4-BE49-F238E27FC236}">
                <a16:creationId xmlns:a16="http://schemas.microsoft.com/office/drawing/2014/main" id="{7F3D28A3-761B-3B40-9AD5-980603B7AE3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stijl te bewerken</a:t>
            </a:r>
          </a:p>
        </p:txBody>
      </p:sp>
      <p:sp>
        <p:nvSpPr>
          <p:cNvPr id="1027" name="Tijdelijke aanduiding voor tekst 2">
            <a:extLst>
              <a:ext uri="{FF2B5EF4-FFF2-40B4-BE49-F238E27FC236}">
                <a16:creationId xmlns:a16="http://schemas.microsoft.com/office/drawing/2014/main" id="{FE002A23-C328-F848-B6A9-382C5D70CF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modelstijlen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CD49BC9-1934-A54A-8AFC-7007A0AE50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61FCCC28-CD87-B946-BD56-F5DCE781937F}" type="datetimeFigureOut">
              <a:rPr lang="nl-NL" altLang="nl-NL"/>
              <a:pPr/>
              <a:t>29-06-20</a:t>
            </a:fld>
            <a:endParaRPr lang="nl-NL" alt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FBA045F-682E-7F4C-99F4-620A404CC8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948E120-CC72-3A47-8A96-61C31ED27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BE09B27-148C-5449-BA3C-7DB92D4BBDC8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jpeg"/><Relationship Id="rId18" Type="http://schemas.openxmlformats.org/officeDocument/2006/relationships/image" Target="../media/image39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jpeg"/><Relationship Id="rId17" Type="http://schemas.openxmlformats.org/officeDocument/2006/relationships/image" Target="../media/image38.png"/><Relationship Id="rId2" Type="http://schemas.openxmlformats.org/officeDocument/2006/relationships/image" Target="../media/image23.jpe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5" Type="http://schemas.openxmlformats.org/officeDocument/2006/relationships/image" Target="../media/image36.png"/><Relationship Id="rId10" Type="http://schemas.openxmlformats.org/officeDocument/2006/relationships/image" Target="../media/image31.jpe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hyperlink" Target="http://www.toolboxwater.nl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el 1">
            <a:extLst>
              <a:ext uri="{FF2B5EF4-FFF2-40B4-BE49-F238E27FC236}">
                <a16:creationId xmlns:a16="http://schemas.microsoft.com/office/drawing/2014/main" id="{30911309-3CDB-5548-8A78-D8F24AB57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188" y="2349500"/>
            <a:ext cx="8278812" cy="1470025"/>
          </a:xfrm>
        </p:spPr>
        <p:txBody>
          <a:bodyPr/>
          <a:lstStyle/>
          <a:p>
            <a:r>
              <a:rPr lang="en-US" altLang="nl-NL" sz="4000">
                <a:solidFill>
                  <a:schemeClr val="tx2"/>
                </a:solidFill>
                <a:latin typeface="Arial (Koppen)" charset="0"/>
              </a:rPr>
              <a:t>Aan de slag met emissiebeperking!</a:t>
            </a:r>
            <a:endParaRPr lang="nl-NL" altLang="nl-NL" sz="4000">
              <a:solidFill>
                <a:schemeClr val="tx2"/>
              </a:solidFill>
              <a:latin typeface="Arial (Koppen)" charset="0"/>
            </a:endParaRPr>
          </a:p>
        </p:txBody>
      </p:sp>
      <p:pic>
        <p:nvPicPr>
          <p:cNvPr id="2050" name="Afbeelding 3">
            <a:extLst>
              <a:ext uri="{FF2B5EF4-FFF2-40B4-BE49-F238E27FC236}">
                <a16:creationId xmlns:a16="http://schemas.microsoft.com/office/drawing/2014/main" id="{B56F447E-DEDF-E044-8411-F98D137E5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8288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Afbeelding 6">
            <a:extLst>
              <a:ext uri="{FF2B5EF4-FFF2-40B4-BE49-F238E27FC236}">
                <a16:creationId xmlns:a16="http://schemas.microsoft.com/office/drawing/2014/main" id="{F80EBE2A-E889-DB4A-8AC7-D210E760A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165850"/>
            <a:ext cx="11525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Afbeelding 7">
            <a:extLst>
              <a:ext uri="{FF2B5EF4-FFF2-40B4-BE49-F238E27FC236}">
                <a16:creationId xmlns:a16="http://schemas.microsoft.com/office/drawing/2014/main" id="{48086A18-AE3B-104E-9C2A-416C849897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6237288"/>
            <a:ext cx="44069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Afbeelding 8">
            <a:extLst>
              <a:ext uri="{FF2B5EF4-FFF2-40B4-BE49-F238E27FC236}">
                <a16:creationId xmlns:a16="http://schemas.microsoft.com/office/drawing/2014/main" id="{0C90AE8C-54D5-364A-A45D-CEDE66E87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0" t="18741" r="13194" b="28036"/>
          <a:stretch>
            <a:fillRect/>
          </a:stretch>
        </p:blipFill>
        <p:spPr bwMode="auto">
          <a:xfrm>
            <a:off x="3276600" y="6092825"/>
            <a:ext cx="1295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Afbeelding 9">
            <a:extLst>
              <a:ext uri="{FF2B5EF4-FFF2-40B4-BE49-F238E27FC236}">
                <a16:creationId xmlns:a16="http://schemas.microsoft.com/office/drawing/2014/main" id="{B0FB1470-0B7D-E44D-8904-977CEB48F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6145213"/>
            <a:ext cx="172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57BF1-FC40-464C-AC53-D659E2611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188" y="1897063"/>
            <a:ext cx="8556625" cy="488473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nl-NL" dirty="0">
              <a:solidFill>
                <a:schemeClr val="tx2"/>
              </a:solidFill>
              <a:latin typeface="Arial "/>
              <a:ea typeface="+mn-ea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nl-NL" sz="2000" dirty="0">
                <a:solidFill>
                  <a:schemeClr val="tx2"/>
                </a:solidFill>
                <a:latin typeface="Arial "/>
                <a:ea typeface="+mn-ea"/>
              </a:rPr>
              <a:t>Reductie van normoverschrijdingen met: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l-NL" sz="2000" dirty="0">
                <a:solidFill>
                  <a:schemeClr val="tx2"/>
                </a:solidFill>
                <a:latin typeface="Arial "/>
                <a:ea typeface="+mn-ea"/>
              </a:rPr>
              <a:t>50% in 2018 en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l-NL" sz="2000" dirty="0">
                <a:solidFill>
                  <a:schemeClr val="tx2"/>
                </a:solidFill>
                <a:latin typeface="Arial "/>
                <a:ea typeface="+mn-ea"/>
              </a:rPr>
              <a:t>90% in 2023</a:t>
            </a:r>
          </a:p>
          <a:p>
            <a:pPr marL="457200" lvl="1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1600" dirty="0">
              <a:solidFill>
                <a:schemeClr val="tx2"/>
              </a:solidFill>
              <a:latin typeface="Arial "/>
              <a:ea typeface="+mn-ea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nl-NL" sz="2000" dirty="0">
                <a:solidFill>
                  <a:schemeClr val="tx2"/>
                </a:solidFill>
                <a:latin typeface="Arial "/>
                <a:ea typeface="+mn-ea"/>
              </a:rPr>
              <a:t>Bestrijdingsmiddelenatlas laat zien dat daar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2000" dirty="0">
                <a:solidFill>
                  <a:schemeClr val="tx2"/>
                </a:solidFill>
                <a:latin typeface="Arial "/>
                <a:ea typeface="+mn-ea"/>
              </a:rPr>
              <a:t>     nog flinke inspanning voor nodig is.</a:t>
            </a:r>
            <a:endParaRPr lang="nl-NL" sz="2000" dirty="0">
              <a:solidFill>
                <a:schemeClr val="tx2"/>
              </a:solidFill>
              <a:ea typeface="+mn-ea"/>
            </a:endParaRPr>
          </a:p>
          <a:p>
            <a:pPr lvl="1" fontAlgn="auto">
              <a:spcAft>
                <a:spcPts val="0"/>
              </a:spcAft>
              <a:defRPr/>
            </a:pPr>
            <a:endParaRPr lang="nl-NL" dirty="0">
              <a:solidFill>
                <a:schemeClr val="tx2"/>
              </a:solidFill>
              <a:ea typeface="+mn-ea"/>
            </a:endParaRPr>
          </a:p>
          <a:p>
            <a:pPr fontAlgn="auto">
              <a:spcAft>
                <a:spcPts val="0"/>
              </a:spcAft>
              <a:defRPr/>
            </a:pPr>
            <a:endParaRPr lang="nl-NL" dirty="0">
              <a:solidFill>
                <a:schemeClr val="tx2"/>
              </a:solidFill>
              <a:ea typeface="+mn-ea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dirty="0">
              <a:solidFill>
                <a:schemeClr val="tx2"/>
              </a:solidFill>
              <a:ea typeface="+mn-ea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09076A7-8ECF-9540-AD43-3774CD3E0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125538"/>
            <a:ext cx="5545138" cy="12176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Afbeelding 3">
            <a:extLst>
              <a:ext uri="{FF2B5EF4-FFF2-40B4-BE49-F238E27FC236}">
                <a16:creationId xmlns:a16="http://schemas.microsoft.com/office/drawing/2014/main" id="{0E085FA9-111A-9A44-BBF5-293B9A5D8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3">
            <a:extLst>
              <a:ext uri="{FF2B5EF4-FFF2-40B4-BE49-F238E27FC236}">
                <a16:creationId xmlns:a16="http://schemas.microsoft.com/office/drawing/2014/main" id="{78F2B475-9649-3D4F-9E0A-38F8B0649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4941888"/>
            <a:ext cx="1435100" cy="109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4">
            <a:extLst>
              <a:ext uri="{FF2B5EF4-FFF2-40B4-BE49-F238E27FC236}">
                <a16:creationId xmlns:a16="http://schemas.microsoft.com/office/drawing/2014/main" id="{B219D09E-8B2E-4743-99BE-A1FF15044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284538"/>
            <a:ext cx="3032125" cy="327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8" name="Tekstvak 4">
            <a:extLst>
              <a:ext uri="{FF2B5EF4-FFF2-40B4-BE49-F238E27FC236}">
                <a16:creationId xmlns:a16="http://schemas.microsoft.com/office/drawing/2014/main" id="{2B7BEC52-1B10-1541-9661-3DC49A208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2852738"/>
            <a:ext cx="2519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nl-NL" altLang="nl-NL">
                <a:solidFill>
                  <a:srgbClr val="1F497D"/>
                </a:solidFill>
              </a:rPr>
              <a:t>Normoverschrijdingen </a:t>
            </a:r>
          </a:p>
        </p:txBody>
      </p:sp>
      <p:sp>
        <p:nvSpPr>
          <p:cNvPr id="3079" name="Tekstvak 1">
            <a:extLst>
              <a:ext uri="{FF2B5EF4-FFF2-40B4-BE49-F238E27FC236}">
                <a16:creationId xmlns:a16="http://schemas.microsoft.com/office/drawing/2014/main" id="{BAFD9587-06E4-B748-982A-546102EFC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6237288"/>
            <a:ext cx="3449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nl-NL" altLang="nl-NL" sz="1400">
                <a:solidFill>
                  <a:schemeClr val="tx2"/>
                </a:solidFill>
              </a:rPr>
              <a:t>MTR = ecologische norm voor waterkwaliteit 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Afbeelding 3">
            <a:extLst>
              <a:ext uri="{FF2B5EF4-FFF2-40B4-BE49-F238E27FC236}">
                <a16:creationId xmlns:a16="http://schemas.microsoft.com/office/drawing/2014/main" id="{6862CF4C-89D1-6E44-91D8-02E69C614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7D678E4F-BBE1-C748-B00D-2DBCBC057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53988"/>
            <a:ext cx="4610100" cy="670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Afbeelding 3">
            <a:extLst>
              <a:ext uri="{FF2B5EF4-FFF2-40B4-BE49-F238E27FC236}">
                <a16:creationId xmlns:a16="http://schemas.microsoft.com/office/drawing/2014/main" id="{C2DE898D-8787-5744-A933-52A3ADBE7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D93C36D7-9DD2-5143-880C-C71648B7E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49250"/>
            <a:ext cx="6211888" cy="648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4">
            <a:extLst>
              <a:ext uri="{FF2B5EF4-FFF2-40B4-BE49-F238E27FC236}">
                <a16:creationId xmlns:a16="http://schemas.microsoft.com/office/drawing/2014/main" id="{B979949B-E45D-9146-824C-C74646E14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56550" y="5157788"/>
            <a:ext cx="1017588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kstvak 1">
            <a:extLst>
              <a:ext uri="{FF2B5EF4-FFF2-40B4-BE49-F238E27FC236}">
                <a16:creationId xmlns:a16="http://schemas.microsoft.com/office/drawing/2014/main" id="{5F6705DE-54C7-4844-9704-7A3EE87F9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0063" y="4818063"/>
            <a:ext cx="6889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nl-NL" altLang="nl-NL" sz="1600"/>
              <a:t>Bron: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Afbeelding 3">
            <a:extLst>
              <a:ext uri="{FF2B5EF4-FFF2-40B4-BE49-F238E27FC236}">
                <a16:creationId xmlns:a16="http://schemas.microsoft.com/office/drawing/2014/main" id="{4079AB8F-4D92-654A-89CD-3B96B431F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4FB52A98-043A-6E4B-9562-9D37F0713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844675"/>
            <a:ext cx="82296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NL" b="1" dirty="0">
                <a:solidFill>
                  <a:srgbClr val="1F497D"/>
                </a:solidFill>
                <a:latin typeface="Arial "/>
                <a:ea typeface="+mn-ea"/>
              </a:rPr>
              <a:t>Actie</a:t>
            </a:r>
            <a:r>
              <a:rPr lang="nl-NL" dirty="0">
                <a:solidFill>
                  <a:srgbClr val="1F497D"/>
                </a:solidFill>
                <a:latin typeface="Arial "/>
                <a:ea typeface="+mn-ea"/>
              </a:rPr>
              <a:t> is nodig, zowel voor </a:t>
            </a:r>
            <a:r>
              <a:rPr lang="nl-NL" u="sng" dirty="0">
                <a:solidFill>
                  <a:srgbClr val="1F497D"/>
                </a:solidFill>
                <a:latin typeface="Arial "/>
                <a:ea typeface="+mn-ea"/>
              </a:rPr>
              <a:t>waterkwaliteit</a:t>
            </a:r>
            <a:r>
              <a:rPr lang="nl-NL" dirty="0">
                <a:solidFill>
                  <a:srgbClr val="1F497D"/>
                </a:solidFill>
                <a:latin typeface="Arial "/>
                <a:ea typeface="+mn-ea"/>
              </a:rPr>
              <a:t> als behoud </a:t>
            </a:r>
            <a:r>
              <a:rPr lang="nl-NL" u="sng" dirty="0">
                <a:solidFill>
                  <a:srgbClr val="1F497D"/>
                </a:solidFill>
                <a:latin typeface="Arial "/>
                <a:ea typeface="+mn-ea"/>
              </a:rPr>
              <a:t>effectief middelenpakket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2000" dirty="0">
              <a:solidFill>
                <a:srgbClr val="1F497D"/>
              </a:solidFill>
              <a:latin typeface="Arial "/>
              <a:ea typeface="+mn-ea"/>
            </a:endParaRPr>
          </a:p>
        </p:txBody>
      </p:sp>
      <p:pic>
        <p:nvPicPr>
          <p:cNvPr id="6147" name="Afbeelding 7" descr="oever mais .png">
            <a:extLst>
              <a:ext uri="{FF2B5EF4-FFF2-40B4-BE49-F238E27FC236}">
                <a16:creationId xmlns:a16="http://schemas.microsoft.com/office/drawing/2014/main" id="{6AE9EE73-D852-1748-80EE-D11567848B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789363"/>
            <a:ext cx="3473450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Afbeelding 3">
            <a:extLst>
              <a:ext uri="{FF2B5EF4-FFF2-40B4-BE49-F238E27FC236}">
                <a16:creationId xmlns:a16="http://schemas.microsoft.com/office/drawing/2014/main" id="{29F5997E-55F9-9D43-B64B-E872473BC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D7F7D9-1307-2746-BC40-B1FF403B7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484188"/>
            <a:ext cx="8229600" cy="45259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NL" dirty="0">
                <a:solidFill>
                  <a:srgbClr val="1F497D"/>
                </a:solidFill>
                <a:latin typeface="Arial "/>
                <a:ea typeface="+mn-ea"/>
              </a:rPr>
              <a:t>Actie is nodig, zowel voor </a:t>
            </a:r>
            <a:r>
              <a:rPr lang="nl-NL" b="1" u="sng" dirty="0">
                <a:solidFill>
                  <a:srgbClr val="1F497D"/>
                </a:solidFill>
                <a:latin typeface="Arial "/>
                <a:ea typeface="+mn-ea"/>
              </a:rPr>
              <a:t>waterkwaliteit</a:t>
            </a:r>
            <a:r>
              <a:rPr lang="nl-NL" dirty="0">
                <a:solidFill>
                  <a:srgbClr val="1F497D"/>
                </a:solidFill>
                <a:latin typeface="Arial "/>
                <a:ea typeface="+mn-ea"/>
              </a:rPr>
              <a:t> als behoud </a:t>
            </a:r>
            <a:r>
              <a:rPr lang="nl-NL" u="sng" dirty="0">
                <a:solidFill>
                  <a:srgbClr val="1F497D"/>
                </a:solidFill>
                <a:latin typeface="Arial "/>
                <a:ea typeface="+mn-ea"/>
              </a:rPr>
              <a:t>effectief middelenpakket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2000" dirty="0">
              <a:solidFill>
                <a:srgbClr val="1F497D"/>
              </a:solidFill>
              <a:latin typeface="Arial "/>
              <a:ea typeface="+mn-ea"/>
            </a:endParaRPr>
          </a:p>
        </p:txBody>
      </p:sp>
      <p:pic>
        <p:nvPicPr>
          <p:cNvPr id="7171" name="Picture 2">
            <a:extLst>
              <a:ext uri="{FF2B5EF4-FFF2-40B4-BE49-F238E27FC236}">
                <a16:creationId xmlns:a16="http://schemas.microsoft.com/office/drawing/2014/main" id="{5C4444C2-7B45-E44D-BFC6-C0390553B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6075"/>
            <a:ext cx="6203950" cy="524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kstvak 2">
            <a:extLst>
              <a:ext uri="{FF2B5EF4-FFF2-40B4-BE49-F238E27FC236}">
                <a16:creationId xmlns:a16="http://schemas.microsoft.com/office/drawing/2014/main" id="{6B30475B-6285-3142-A2E4-73D387B6F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3500438"/>
            <a:ext cx="1839913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nl-NL" altLang="nl-NL" sz="2000" b="1">
                <a:solidFill>
                  <a:srgbClr val="002060"/>
                </a:solidFill>
              </a:rPr>
              <a:t>2016-2021 </a:t>
            </a:r>
          </a:p>
          <a:p>
            <a:r>
              <a:rPr lang="nl-NL" altLang="nl-NL" sz="2000" b="1">
                <a:solidFill>
                  <a:srgbClr val="002060"/>
                </a:solidFill>
              </a:rPr>
              <a:t>Nieuwe SGBPs</a:t>
            </a:r>
            <a:br>
              <a:rPr lang="nl-NL" altLang="nl-NL" sz="2000" b="1">
                <a:solidFill>
                  <a:srgbClr val="002060"/>
                </a:solidFill>
              </a:rPr>
            </a:br>
            <a:br>
              <a:rPr lang="nl-NL" altLang="nl-NL" sz="2000" b="1">
                <a:solidFill>
                  <a:srgbClr val="002060"/>
                </a:solidFill>
              </a:rPr>
            </a:br>
            <a:r>
              <a:rPr lang="nl-NL" altLang="nl-NL" sz="2000" b="1">
                <a:solidFill>
                  <a:srgbClr val="002060"/>
                </a:solidFill>
              </a:rPr>
              <a:t>POMs </a:t>
            </a:r>
            <a:br>
              <a:rPr lang="nl-NL" altLang="nl-NL" sz="2000" b="1">
                <a:solidFill>
                  <a:srgbClr val="002060"/>
                </a:solidFill>
              </a:rPr>
            </a:br>
            <a:r>
              <a:rPr lang="nl-NL" altLang="nl-NL" sz="2000" b="1">
                <a:solidFill>
                  <a:srgbClr val="002060"/>
                </a:solidFill>
              </a:rPr>
              <a:t>nationaal en/of</a:t>
            </a:r>
            <a:br>
              <a:rPr lang="nl-NL" altLang="nl-NL" sz="2000" b="1">
                <a:solidFill>
                  <a:srgbClr val="002060"/>
                </a:solidFill>
              </a:rPr>
            </a:br>
            <a:r>
              <a:rPr lang="nl-NL" altLang="nl-NL" sz="2000" b="1">
                <a:solidFill>
                  <a:srgbClr val="002060"/>
                </a:solidFill>
              </a:rPr>
              <a:t>regionaal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Afbeelding 3">
            <a:extLst>
              <a:ext uri="{FF2B5EF4-FFF2-40B4-BE49-F238E27FC236}">
                <a16:creationId xmlns:a16="http://schemas.microsoft.com/office/drawing/2014/main" id="{63756FDB-D71B-FC4C-AE3E-E134BDD1D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DA5DF6F-0921-4341-9F52-4025B6D51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484188"/>
            <a:ext cx="8229600" cy="45259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NL" dirty="0">
                <a:solidFill>
                  <a:srgbClr val="1F497D"/>
                </a:solidFill>
                <a:latin typeface="Arial "/>
                <a:ea typeface="+mn-ea"/>
              </a:rPr>
              <a:t>Actie is nodig, zowel voor </a:t>
            </a:r>
            <a:r>
              <a:rPr lang="nl-NL" b="1" u="sng" dirty="0">
                <a:solidFill>
                  <a:srgbClr val="1F497D"/>
                </a:solidFill>
                <a:latin typeface="Arial "/>
                <a:ea typeface="+mn-ea"/>
              </a:rPr>
              <a:t>waterkwaliteit</a:t>
            </a:r>
            <a:r>
              <a:rPr lang="nl-NL" b="1" dirty="0">
                <a:solidFill>
                  <a:srgbClr val="1F497D"/>
                </a:solidFill>
                <a:latin typeface="Arial "/>
                <a:ea typeface="+mn-ea"/>
              </a:rPr>
              <a:t> </a:t>
            </a:r>
            <a:r>
              <a:rPr lang="nl-NL" dirty="0">
                <a:solidFill>
                  <a:srgbClr val="1F497D"/>
                </a:solidFill>
                <a:latin typeface="Arial "/>
                <a:ea typeface="+mn-ea"/>
              </a:rPr>
              <a:t>als behoud </a:t>
            </a:r>
            <a:r>
              <a:rPr lang="nl-NL" u="sng" dirty="0">
                <a:solidFill>
                  <a:srgbClr val="1F497D"/>
                </a:solidFill>
                <a:latin typeface="Arial "/>
                <a:ea typeface="+mn-ea"/>
              </a:rPr>
              <a:t>effectief middelenpakket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2000" dirty="0">
              <a:solidFill>
                <a:srgbClr val="1F497D"/>
              </a:solidFill>
              <a:latin typeface="Arial "/>
              <a:ea typeface="+mn-ea"/>
            </a:endParaRPr>
          </a:p>
        </p:txBody>
      </p:sp>
      <p:pic>
        <p:nvPicPr>
          <p:cNvPr id="8195" name="Picture 2">
            <a:extLst>
              <a:ext uri="{FF2B5EF4-FFF2-40B4-BE49-F238E27FC236}">
                <a16:creationId xmlns:a16="http://schemas.microsoft.com/office/drawing/2014/main" id="{B67A28E7-8A07-8149-A713-9DE748CC8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2351088"/>
            <a:ext cx="5545138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B6D7CE46-6245-F54A-B2FD-9C5E90E02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" y="3789363"/>
            <a:ext cx="623887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nl-NL" altLang="nl-NL" sz="2000">
                <a:solidFill>
                  <a:schemeClr val="tx2"/>
                </a:solidFill>
                <a:latin typeface="Arial " charset="0"/>
              </a:rPr>
              <a:t>Open teelt</a:t>
            </a:r>
          </a:p>
          <a:p>
            <a:r>
              <a:rPr lang="nl-NL" altLang="nl-NL" sz="2000">
                <a:solidFill>
                  <a:schemeClr val="tx2"/>
                </a:solidFill>
                <a:latin typeface="Arial " charset="0"/>
              </a:rPr>
              <a:t>Verplichte teeltvrije zone voor alle gewassen stellen</a:t>
            </a:r>
          </a:p>
          <a:p>
            <a:r>
              <a:rPr lang="nl-NL" altLang="nl-NL" sz="2000">
                <a:solidFill>
                  <a:schemeClr val="tx2"/>
                </a:solidFill>
                <a:latin typeface="Arial " charset="0"/>
              </a:rPr>
              <a:t>op ten minste 50 cm, vastleggen in Activiteitenbesluit</a:t>
            </a:r>
          </a:p>
          <a:p>
            <a:r>
              <a:rPr lang="nl-NL" altLang="nl-NL" sz="2000">
                <a:solidFill>
                  <a:schemeClr val="tx2"/>
                </a:solidFill>
                <a:latin typeface="Arial " charset="0"/>
              </a:rPr>
              <a:t>milieubeheer</a:t>
            </a:r>
          </a:p>
          <a:p>
            <a:r>
              <a:rPr lang="nl-NL" altLang="nl-NL" sz="2000">
                <a:solidFill>
                  <a:schemeClr val="tx2"/>
                </a:solidFill>
                <a:latin typeface="Arial " charset="0"/>
              </a:rPr>
              <a:t>Verbreding van de teeltvrije zones naar tenminste 1-</a:t>
            </a:r>
          </a:p>
          <a:p>
            <a:r>
              <a:rPr lang="nl-NL" altLang="nl-NL" sz="2000">
                <a:solidFill>
                  <a:schemeClr val="tx2"/>
                </a:solidFill>
                <a:latin typeface="Arial " charset="0"/>
              </a:rPr>
              <a:t>1,5 meter, indien waterkwaliteitsdoelen niet gehaald</a:t>
            </a:r>
          </a:p>
          <a:p>
            <a:r>
              <a:rPr lang="nl-NL" altLang="nl-NL" sz="2000">
                <a:solidFill>
                  <a:schemeClr val="tx2"/>
                </a:solidFill>
                <a:latin typeface="Arial " charset="0"/>
              </a:rPr>
              <a:t>zijn</a:t>
            </a:r>
            <a:r>
              <a:rPr lang="nl-NL" altLang="nl-NL" sz="200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Afbeelding 3">
            <a:extLst>
              <a:ext uri="{FF2B5EF4-FFF2-40B4-BE49-F238E27FC236}">
                <a16:creationId xmlns:a16="http://schemas.microsoft.com/office/drawing/2014/main" id="{7D6FA1C3-F5EB-0244-93C0-B34E255EA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2B9A549-369A-6249-BE56-34875C80C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484188"/>
            <a:ext cx="8229600" cy="45259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NL" dirty="0">
                <a:solidFill>
                  <a:srgbClr val="1F497D"/>
                </a:solidFill>
                <a:latin typeface="Arial "/>
                <a:ea typeface="+mn-ea"/>
              </a:rPr>
              <a:t>Actie is nodig, zowel voor </a:t>
            </a:r>
            <a:r>
              <a:rPr lang="nl-NL" u="sng" dirty="0">
                <a:solidFill>
                  <a:srgbClr val="1F497D"/>
                </a:solidFill>
                <a:latin typeface="Arial "/>
                <a:ea typeface="+mn-ea"/>
              </a:rPr>
              <a:t>waterkwaliteit</a:t>
            </a:r>
            <a:r>
              <a:rPr lang="nl-NL" dirty="0">
                <a:solidFill>
                  <a:srgbClr val="1F497D"/>
                </a:solidFill>
                <a:latin typeface="Arial "/>
                <a:ea typeface="+mn-ea"/>
              </a:rPr>
              <a:t> als behoud </a:t>
            </a:r>
            <a:r>
              <a:rPr lang="nl-NL" b="1" u="sng" dirty="0">
                <a:solidFill>
                  <a:srgbClr val="1F497D"/>
                </a:solidFill>
                <a:latin typeface="Arial "/>
                <a:ea typeface="+mn-ea"/>
              </a:rPr>
              <a:t>effectief middelenpakket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2000" dirty="0">
              <a:solidFill>
                <a:srgbClr val="1F497D"/>
              </a:solidFill>
              <a:latin typeface="Arial "/>
              <a:ea typeface="+mn-ea"/>
            </a:endParaRPr>
          </a:p>
        </p:txBody>
      </p:sp>
      <p:pic>
        <p:nvPicPr>
          <p:cNvPr id="9219" name="Picture 2">
            <a:extLst>
              <a:ext uri="{FF2B5EF4-FFF2-40B4-BE49-F238E27FC236}">
                <a16:creationId xmlns:a16="http://schemas.microsoft.com/office/drawing/2014/main" id="{4C82D3D3-F9E5-2849-B68B-7BC1C6B95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2351088"/>
            <a:ext cx="5545138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674E99FB-F552-EB48-9338-4821D338B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" y="3789363"/>
            <a:ext cx="62388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nl-NL" altLang="nl-NL" sz="2000">
                <a:solidFill>
                  <a:schemeClr val="tx2"/>
                </a:solidFill>
                <a:latin typeface="Arial " charset="0"/>
              </a:rPr>
              <a:t>Toelatinghouders zijn verplicht vanaf 2013 een Emissie Reductieplan op te stellen voor middelen </a:t>
            </a:r>
          </a:p>
          <a:p>
            <a:r>
              <a:rPr lang="nl-NL" altLang="nl-NL" sz="2000">
                <a:solidFill>
                  <a:schemeClr val="tx2"/>
                </a:solidFill>
                <a:latin typeface="Arial " charset="0"/>
              </a:rPr>
              <a:t>die de milieukwaliteitsnormen overschrijden</a:t>
            </a:r>
            <a:r>
              <a:rPr lang="nl-NL" altLang="nl-NL" sz="200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5D97EBE-FF9E-0A4E-ABC2-0E5ACC502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575" y="3294063"/>
            <a:ext cx="2638425" cy="341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937B7A8D-3021-7549-93F0-CEF3F7948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5445125"/>
            <a:ext cx="59880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-"/>
            </a:pPr>
            <a:r>
              <a:rPr lang="nl-NL" altLang="nl-NL" sz="2000">
                <a:solidFill>
                  <a:schemeClr val="tx2"/>
                </a:solidFill>
                <a:latin typeface="Arial " charset="0"/>
              </a:rPr>
              <a:t>Voorlichting/toezicht op correct gebruik middelen</a:t>
            </a:r>
          </a:p>
          <a:p>
            <a:pPr>
              <a:buFontTx/>
              <a:buChar char="-"/>
            </a:pPr>
            <a:r>
              <a:rPr lang="nl-NL" altLang="nl-NL" sz="2000">
                <a:solidFill>
                  <a:schemeClr val="tx2"/>
                </a:solidFill>
                <a:latin typeface="Arial " charset="0"/>
              </a:rPr>
              <a:t>Aanpassing gebruiksvoorschriften op label</a:t>
            </a:r>
          </a:p>
          <a:p>
            <a:pPr>
              <a:buFontTx/>
              <a:buChar char="-"/>
            </a:pPr>
            <a:r>
              <a:rPr lang="nl-NL" altLang="nl-NL" sz="2000">
                <a:solidFill>
                  <a:schemeClr val="tx2"/>
                </a:solidFill>
                <a:latin typeface="Arial " charset="0"/>
              </a:rPr>
              <a:t>Geheel of gedeeltelijke terugtrekking toelating</a:t>
            </a:r>
          </a:p>
        </p:txBody>
      </p:sp>
      <p:sp>
        <p:nvSpPr>
          <p:cNvPr id="8" name="Toelichting met PIJL-OMLAAG 7">
            <a:extLst>
              <a:ext uri="{FF2B5EF4-FFF2-40B4-BE49-F238E27FC236}">
                <a16:creationId xmlns:a16="http://schemas.microsoft.com/office/drawing/2014/main" id="{32EC3B97-8747-EF47-96CC-BCE027DE7ACC}"/>
              </a:ext>
            </a:extLst>
          </p:cNvPr>
          <p:cNvSpPr/>
          <p:nvPr/>
        </p:nvSpPr>
        <p:spPr>
          <a:xfrm>
            <a:off x="565150" y="3789363"/>
            <a:ext cx="5662613" cy="1655762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Afbeelding 9">
            <a:extLst>
              <a:ext uri="{FF2B5EF4-FFF2-40B4-BE49-F238E27FC236}">
                <a16:creationId xmlns:a16="http://schemas.microsoft.com/office/drawing/2014/main" id="{AF573ACE-0718-D545-B671-5990D59E5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64638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3">
            <a:extLst>
              <a:ext uri="{FF2B5EF4-FFF2-40B4-BE49-F238E27FC236}">
                <a16:creationId xmlns:a16="http://schemas.microsoft.com/office/drawing/2014/main" id="{1A0F831B-FD91-3B40-A08B-965697068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75" y="754063"/>
            <a:ext cx="1468438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5539B3F-9EFF-934F-90E1-BEA2308DD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88" y="1628775"/>
            <a:ext cx="82296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l-NL" sz="2500" dirty="0">
                <a:solidFill>
                  <a:schemeClr val="tx2"/>
                </a:solidFill>
                <a:latin typeface="Arial "/>
                <a:ea typeface="+mn-ea"/>
              </a:rPr>
              <a:t>projecten met voorlopers</a:t>
            </a:r>
          </a:p>
          <a:p>
            <a:pPr fontAlgn="auto">
              <a:spcAft>
                <a:spcPts val="0"/>
              </a:spcAft>
              <a:defRPr/>
            </a:pPr>
            <a:endParaRPr lang="nl-NL" sz="2500" dirty="0">
              <a:solidFill>
                <a:schemeClr val="tx2"/>
              </a:solidFill>
              <a:latin typeface="Arial "/>
              <a:ea typeface="+mn-ea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nl-NL" sz="2500" dirty="0">
                <a:solidFill>
                  <a:schemeClr val="tx2"/>
                </a:solidFill>
                <a:latin typeface="Arial "/>
                <a:ea typeface="+mn-ea"/>
              </a:rPr>
              <a:t>Elke teler/</a:t>
            </a:r>
            <a:r>
              <a:rPr lang="nl-NL" sz="2500" dirty="0" err="1">
                <a:solidFill>
                  <a:schemeClr val="tx2"/>
                </a:solidFill>
                <a:latin typeface="Arial "/>
                <a:ea typeface="+mn-ea"/>
              </a:rPr>
              <a:t>toepasser</a:t>
            </a:r>
            <a:r>
              <a:rPr lang="nl-NL" sz="2500" dirty="0">
                <a:solidFill>
                  <a:schemeClr val="tx2"/>
                </a:solidFill>
                <a:latin typeface="Arial "/>
                <a:ea typeface="+mn-ea"/>
              </a:rPr>
              <a:t> moet zich verantwoordelijk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l-NL" sz="2500" dirty="0">
                <a:solidFill>
                  <a:schemeClr val="tx2"/>
                </a:solidFill>
                <a:latin typeface="Arial "/>
                <a:ea typeface="+mn-ea"/>
              </a:rPr>
              <a:t>    gaan voelen                 </a:t>
            </a:r>
            <a:r>
              <a:rPr lang="nl-NL" sz="2500" dirty="0" err="1">
                <a:solidFill>
                  <a:schemeClr val="tx2"/>
                </a:solidFill>
                <a:latin typeface="Arial "/>
                <a:ea typeface="+mn-ea"/>
              </a:rPr>
              <a:t>toolbox</a:t>
            </a:r>
            <a:r>
              <a:rPr lang="nl-NL" sz="2500" dirty="0">
                <a:solidFill>
                  <a:schemeClr val="tx2"/>
                </a:solidFill>
                <a:latin typeface="Arial "/>
                <a:ea typeface="+mn-ea"/>
              </a:rPr>
              <a:t> emissiebeperking</a:t>
            </a:r>
          </a:p>
          <a:p>
            <a:pPr fontAlgn="auto">
              <a:spcAft>
                <a:spcPts val="0"/>
              </a:spcAft>
              <a:defRPr/>
            </a:pPr>
            <a:endParaRPr lang="nl-NL" sz="2500" dirty="0">
              <a:solidFill>
                <a:schemeClr val="tx2"/>
              </a:solidFill>
              <a:latin typeface="Arial "/>
              <a:ea typeface="+mn-ea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nl-NL" sz="2500" dirty="0">
                <a:solidFill>
                  <a:schemeClr val="tx2"/>
                </a:solidFill>
                <a:latin typeface="Arial "/>
                <a:ea typeface="+mn-ea"/>
              </a:rPr>
              <a:t>4 partijen werken samen voor eenduidige boodschap</a:t>
            </a:r>
            <a:r>
              <a:rPr lang="nl-NL" sz="2400" dirty="0">
                <a:ea typeface="+mn-ea"/>
              </a:rPr>
              <a:t>.</a:t>
            </a:r>
          </a:p>
        </p:txBody>
      </p:sp>
      <p:sp>
        <p:nvSpPr>
          <p:cNvPr id="4" name="PIJL-RECHTS 3">
            <a:extLst>
              <a:ext uri="{FF2B5EF4-FFF2-40B4-BE49-F238E27FC236}">
                <a16:creationId xmlns:a16="http://schemas.microsoft.com/office/drawing/2014/main" id="{2FA4CD6B-0CC3-0D4F-990A-0D2C348C46B1}"/>
              </a:ext>
            </a:extLst>
          </p:cNvPr>
          <p:cNvSpPr/>
          <p:nvPr/>
        </p:nvSpPr>
        <p:spPr>
          <a:xfrm>
            <a:off x="2727325" y="3176588"/>
            <a:ext cx="1209675" cy="2159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srgbClr val="92D050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BFA915D-C95C-474B-AA3E-4080234D3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888" y="6076950"/>
            <a:ext cx="14382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3C12DB27-3B04-7145-B551-FC2B9969A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5732463"/>
            <a:ext cx="44577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0D94561-F78F-7543-B557-383327E2E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100" y="6030913"/>
            <a:ext cx="18383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29C7256A-E4D7-4145-940D-C45C101BD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030913"/>
            <a:ext cx="18383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B2639-8C2B-CD46-9034-F81776875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989138"/>
            <a:ext cx="6413500" cy="3671887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2000" u="sng" dirty="0">
              <a:solidFill>
                <a:schemeClr val="tx2"/>
              </a:solidFill>
              <a:latin typeface="Arial "/>
              <a:ea typeface="+mn-ea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nl-NL" sz="2000" dirty="0">
                <a:solidFill>
                  <a:schemeClr val="tx2"/>
                </a:solidFill>
                <a:latin typeface="Arial "/>
                <a:ea typeface="+mn-ea"/>
              </a:rPr>
              <a:t>Gezamenlijk product van Nefyto, Unie van Waterschappen, </a:t>
            </a:r>
            <a:r>
              <a:rPr lang="nl-NL" sz="2000" dirty="0" err="1">
                <a:solidFill>
                  <a:schemeClr val="tx2"/>
                </a:solidFill>
                <a:latin typeface="Arial "/>
                <a:ea typeface="+mn-ea"/>
              </a:rPr>
              <a:t>Agrodis</a:t>
            </a:r>
            <a:r>
              <a:rPr lang="nl-NL" sz="2000" dirty="0">
                <a:solidFill>
                  <a:schemeClr val="tx2"/>
                </a:solidFill>
                <a:latin typeface="Arial "/>
                <a:ea typeface="+mn-ea"/>
              </a:rPr>
              <a:t> en LTO Nederland</a:t>
            </a:r>
          </a:p>
          <a:p>
            <a:pPr fontAlgn="auto">
              <a:spcAft>
                <a:spcPts val="0"/>
              </a:spcAft>
              <a:defRPr/>
            </a:pPr>
            <a:r>
              <a:rPr lang="nl-NL" sz="2000" dirty="0">
                <a:solidFill>
                  <a:schemeClr val="tx2"/>
                </a:solidFill>
                <a:latin typeface="Arial "/>
                <a:ea typeface="+mn-ea"/>
              </a:rPr>
              <a:t>Een set van 17 kaarten met informatie over praktische maatregelen voor emissiebeperking (open teelt)</a:t>
            </a:r>
          </a:p>
          <a:p>
            <a:pPr fontAlgn="auto">
              <a:spcAft>
                <a:spcPts val="0"/>
              </a:spcAft>
              <a:defRPr/>
            </a:pPr>
            <a:r>
              <a:rPr lang="nl-NL" sz="2000" dirty="0">
                <a:solidFill>
                  <a:schemeClr val="tx2"/>
                </a:solidFill>
                <a:latin typeface="Arial "/>
                <a:ea typeface="+mn-ea"/>
              </a:rPr>
              <a:t>Om telers bewust(er) te maken van emissieroutes op hun bedrijf en hen handelingsperspectief te bieden</a:t>
            </a:r>
          </a:p>
          <a:p>
            <a:pPr fontAlgn="auto">
              <a:spcAft>
                <a:spcPts val="0"/>
              </a:spcAft>
              <a:defRPr/>
            </a:pPr>
            <a:r>
              <a:rPr lang="nl-NL" sz="2000" dirty="0">
                <a:solidFill>
                  <a:schemeClr val="tx2"/>
                </a:solidFill>
                <a:latin typeface="Arial "/>
                <a:ea typeface="+mn-ea"/>
              </a:rPr>
              <a:t>Met als doel: emissie van </a:t>
            </a:r>
            <a:r>
              <a:rPr lang="nl-NL" sz="2000" dirty="0" err="1">
                <a:solidFill>
                  <a:schemeClr val="tx2"/>
                </a:solidFill>
                <a:latin typeface="Arial "/>
                <a:ea typeface="+mn-ea"/>
              </a:rPr>
              <a:t>gewasbeschermings-middelen</a:t>
            </a:r>
            <a:r>
              <a:rPr lang="nl-NL" sz="2000" dirty="0">
                <a:solidFill>
                  <a:schemeClr val="tx2"/>
                </a:solidFill>
                <a:latin typeface="Arial "/>
                <a:ea typeface="+mn-ea"/>
              </a:rPr>
              <a:t> naar het oppervlaktewater verminderen.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nl-NL" sz="1600" dirty="0">
              <a:solidFill>
                <a:schemeClr val="tx2"/>
              </a:solidFill>
              <a:latin typeface="Arial "/>
              <a:ea typeface="+mn-ea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200" dirty="0">
              <a:solidFill>
                <a:schemeClr val="tx2"/>
              </a:solidFill>
              <a:latin typeface="Arial "/>
              <a:ea typeface="+mn-ea"/>
            </a:endParaRPr>
          </a:p>
          <a:p>
            <a:pPr fontAlgn="auto">
              <a:spcAft>
                <a:spcPts val="0"/>
              </a:spcAft>
              <a:defRPr/>
            </a:pPr>
            <a:endParaRPr lang="en-US" sz="2700" dirty="0">
              <a:latin typeface="Arial "/>
              <a:ea typeface="+mn-ea"/>
            </a:endParaRPr>
          </a:p>
        </p:txBody>
      </p:sp>
      <p:sp>
        <p:nvSpPr>
          <p:cNvPr id="11266" name="Title 1">
            <a:extLst>
              <a:ext uri="{FF2B5EF4-FFF2-40B4-BE49-F238E27FC236}">
                <a16:creationId xmlns:a16="http://schemas.microsoft.com/office/drawing/2014/main" id="{514A3AFE-3784-9B45-8D74-50E9B64FB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975" y="692150"/>
            <a:ext cx="7273925" cy="1143000"/>
          </a:xfrm>
        </p:spPr>
        <p:txBody>
          <a:bodyPr/>
          <a:lstStyle/>
          <a:p>
            <a:r>
              <a:rPr lang="en-US" altLang="nl-NL" sz="3200" b="1">
                <a:solidFill>
                  <a:schemeClr val="tx2"/>
                </a:solidFill>
                <a:latin typeface="Arial " charset="0"/>
              </a:rPr>
              <a:t>Toolbox</a:t>
            </a:r>
            <a:r>
              <a:rPr lang="en-US" altLang="nl-NL" sz="4000" b="1">
                <a:solidFill>
                  <a:schemeClr val="tx2"/>
                </a:solidFill>
                <a:latin typeface="Arial " charset="0"/>
              </a:rPr>
              <a:t> </a:t>
            </a:r>
            <a:r>
              <a:rPr lang="en-US" altLang="nl-NL" sz="3200" b="1">
                <a:solidFill>
                  <a:schemeClr val="tx2"/>
                </a:solidFill>
                <a:latin typeface="Arial " charset="0"/>
              </a:rPr>
              <a:t>emissiebeperking</a:t>
            </a:r>
          </a:p>
        </p:txBody>
      </p:sp>
      <p:pic>
        <p:nvPicPr>
          <p:cNvPr id="11267" name="Afbeelding 1">
            <a:extLst>
              <a:ext uri="{FF2B5EF4-FFF2-40B4-BE49-F238E27FC236}">
                <a16:creationId xmlns:a16="http://schemas.microsoft.com/office/drawing/2014/main" id="{4497519A-094F-DD43-98F1-F7D1706A1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Afbeelding 3" descr="Schermafbeelding 2013-12-16 om 11.49.49.png">
            <a:extLst>
              <a:ext uri="{FF2B5EF4-FFF2-40B4-BE49-F238E27FC236}">
                <a16:creationId xmlns:a16="http://schemas.microsoft.com/office/drawing/2014/main" id="{D303F348-C548-6041-B841-63232E62A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5737">
            <a:off x="6532563" y="384175"/>
            <a:ext cx="2084387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Afbeelding 5">
            <a:extLst>
              <a:ext uri="{FF2B5EF4-FFF2-40B4-BE49-F238E27FC236}">
                <a16:creationId xmlns:a16="http://schemas.microsoft.com/office/drawing/2014/main" id="{C2BA71F6-A704-424E-8F12-E1BAF0911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165850"/>
            <a:ext cx="11525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Afbeelding 6">
            <a:extLst>
              <a:ext uri="{FF2B5EF4-FFF2-40B4-BE49-F238E27FC236}">
                <a16:creationId xmlns:a16="http://schemas.microsoft.com/office/drawing/2014/main" id="{11BF11BF-3811-A642-BB57-2D59A571D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6237288"/>
            <a:ext cx="44069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Afbeelding 7">
            <a:extLst>
              <a:ext uri="{FF2B5EF4-FFF2-40B4-BE49-F238E27FC236}">
                <a16:creationId xmlns:a16="http://schemas.microsoft.com/office/drawing/2014/main" id="{BA966634-D41C-EF4C-80AE-44CEBE3A3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0" t="18741" r="13194" b="28036"/>
          <a:stretch>
            <a:fillRect/>
          </a:stretch>
        </p:blipFill>
        <p:spPr bwMode="auto">
          <a:xfrm>
            <a:off x="3276600" y="6092825"/>
            <a:ext cx="1295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Afbeelding 8">
            <a:extLst>
              <a:ext uri="{FF2B5EF4-FFF2-40B4-BE49-F238E27FC236}">
                <a16:creationId xmlns:a16="http://schemas.microsoft.com/office/drawing/2014/main" id="{C3E28982-6670-1343-9B23-C5BAD6AB7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6145213"/>
            <a:ext cx="172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Afbeelding 1">
            <a:extLst>
              <a:ext uri="{FF2B5EF4-FFF2-40B4-BE49-F238E27FC236}">
                <a16:creationId xmlns:a16="http://schemas.microsoft.com/office/drawing/2014/main" id="{8E3CDB9F-00BC-084F-ADFA-C120F7FA9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912495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Title 1">
            <a:extLst>
              <a:ext uri="{FF2B5EF4-FFF2-40B4-BE49-F238E27FC236}">
                <a16:creationId xmlns:a16="http://schemas.microsoft.com/office/drawing/2014/main" id="{4EA3F6EC-93A0-4E48-A218-32738EFDC366}"/>
              </a:ext>
            </a:extLst>
          </p:cNvPr>
          <p:cNvSpPr txBox="1">
            <a:spLocks/>
          </p:cNvSpPr>
          <p:nvPr/>
        </p:nvSpPr>
        <p:spPr bwMode="auto">
          <a:xfrm>
            <a:off x="319088" y="739775"/>
            <a:ext cx="8453437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572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572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572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572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>
              <a:lnSpc>
                <a:spcPct val="90000"/>
              </a:lnSpc>
            </a:pPr>
            <a:r>
              <a:rPr lang="en-US" altLang="nl-NL" sz="4000" b="1">
                <a:solidFill>
                  <a:schemeClr val="tx2"/>
                </a:solidFill>
                <a:latin typeface="Arial " charset="0"/>
              </a:rPr>
              <a:t>De kaarten</a:t>
            </a:r>
          </a:p>
        </p:txBody>
      </p:sp>
      <p:pic>
        <p:nvPicPr>
          <p:cNvPr id="3" name="Afbeelding 2" descr="Schermafbeelding 2013-12-16 om 14.25.19.png">
            <a:extLst>
              <a:ext uri="{FF2B5EF4-FFF2-40B4-BE49-F238E27FC236}">
                <a16:creationId xmlns:a16="http://schemas.microsoft.com/office/drawing/2014/main" id="{837F77FD-69B9-9649-8C7D-E29FD7356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84313"/>
            <a:ext cx="3636963" cy="51689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 descr="Schermafbeelding 2013-12-16 om 14.25.43.png">
            <a:extLst>
              <a:ext uri="{FF2B5EF4-FFF2-40B4-BE49-F238E27FC236}">
                <a16:creationId xmlns:a16="http://schemas.microsoft.com/office/drawing/2014/main" id="{7414FA69-6FB8-1547-9625-7F18169DE7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484313"/>
            <a:ext cx="3657600" cy="51847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 descr="Schermafbeelding 2013-12-16 om 14.26.05.png">
            <a:extLst>
              <a:ext uri="{FF2B5EF4-FFF2-40B4-BE49-F238E27FC236}">
                <a16:creationId xmlns:a16="http://schemas.microsoft.com/office/drawing/2014/main" id="{156A91B9-1C8E-7543-9241-ED8B21C9E4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484313"/>
            <a:ext cx="3689350" cy="51847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 descr="Schermafbeelding 2013-12-16 om 14.26.22.png">
            <a:extLst>
              <a:ext uri="{FF2B5EF4-FFF2-40B4-BE49-F238E27FC236}">
                <a16:creationId xmlns:a16="http://schemas.microsoft.com/office/drawing/2014/main" id="{A90AFE59-1984-B043-BB37-DB0890C112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484313"/>
            <a:ext cx="3600450" cy="51847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7" descr="Schermafbeelding 2013-12-16 om 14.26.38.png">
            <a:extLst>
              <a:ext uri="{FF2B5EF4-FFF2-40B4-BE49-F238E27FC236}">
                <a16:creationId xmlns:a16="http://schemas.microsoft.com/office/drawing/2014/main" id="{06E509F0-F772-5749-B796-9E465B5C45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484313"/>
            <a:ext cx="3697288" cy="51847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fbeelding 8" descr="Schermafbeelding 2013-12-16 om 14.26.56.png">
            <a:extLst>
              <a:ext uri="{FF2B5EF4-FFF2-40B4-BE49-F238E27FC236}">
                <a16:creationId xmlns:a16="http://schemas.microsoft.com/office/drawing/2014/main" id="{325FA5AE-3553-6F4E-BFBA-298CFF0B72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484313"/>
            <a:ext cx="3717925" cy="51847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fbeelding 9" descr="Schermafbeelding 2013-12-16 om 14.27.16.png">
            <a:extLst>
              <a:ext uri="{FF2B5EF4-FFF2-40B4-BE49-F238E27FC236}">
                <a16:creationId xmlns:a16="http://schemas.microsoft.com/office/drawing/2014/main" id="{4A94F664-DB97-234A-B300-603D99A56C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484313"/>
            <a:ext cx="3671887" cy="51943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fbeelding 10" descr="Schermafbeelding 2013-12-16 om 14.27.31.png">
            <a:extLst>
              <a:ext uri="{FF2B5EF4-FFF2-40B4-BE49-F238E27FC236}">
                <a16:creationId xmlns:a16="http://schemas.microsoft.com/office/drawing/2014/main" id="{2F4E1EB3-9FC8-AB45-AB58-6C2A6C5356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484313"/>
            <a:ext cx="3694112" cy="51847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Afbeelding 11" descr="Schermafbeelding 2013-12-16 om 14.27.45.png">
            <a:extLst>
              <a:ext uri="{FF2B5EF4-FFF2-40B4-BE49-F238E27FC236}">
                <a16:creationId xmlns:a16="http://schemas.microsoft.com/office/drawing/2014/main" id="{F416F663-4EAD-EA41-A8BD-3CCC039AA3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484313"/>
            <a:ext cx="3600450" cy="51847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Afbeelding 13" descr="Schermafbeelding 2013-12-16 om 14.28.01.png">
            <a:extLst>
              <a:ext uri="{FF2B5EF4-FFF2-40B4-BE49-F238E27FC236}">
                <a16:creationId xmlns:a16="http://schemas.microsoft.com/office/drawing/2014/main" id="{72017568-1EAD-A541-83C0-9C408E7B14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484313"/>
            <a:ext cx="3671887" cy="5207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Afbeelding 14" descr="Schermafbeelding 2013-12-16 om 14.28.16.png">
            <a:extLst>
              <a:ext uri="{FF2B5EF4-FFF2-40B4-BE49-F238E27FC236}">
                <a16:creationId xmlns:a16="http://schemas.microsoft.com/office/drawing/2014/main" id="{2B4C579A-99A8-514E-839C-217DCBBA0C6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484313"/>
            <a:ext cx="3630612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Afbeelding 15" descr="Schermafbeelding 2013-12-16 om 14.28.32.png">
            <a:extLst>
              <a:ext uri="{FF2B5EF4-FFF2-40B4-BE49-F238E27FC236}">
                <a16:creationId xmlns:a16="http://schemas.microsoft.com/office/drawing/2014/main" id="{51AFD8EA-3EFB-7444-A80C-421AE054D27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484313"/>
            <a:ext cx="3744912" cy="51847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Afbeelding 16" descr="Schermafbeelding 2013-12-16 om 14.28.48.png">
            <a:extLst>
              <a:ext uri="{FF2B5EF4-FFF2-40B4-BE49-F238E27FC236}">
                <a16:creationId xmlns:a16="http://schemas.microsoft.com/office/drawing/2014/main" id="{182869B8-364C-E040-AB1B-BF66E88DA4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484313"/>
            <a:ext cx="3700462" cy="51847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Afbeelding 18" descr="Schermafbeelding 2013-12-16 om 14.29.02.png">
            <a:extLst>
              <a:ext uri="{FF2B5EF4-FFF2-40B4-BE49-F238E27FC236}">
                <a16:creationId xmlns:a16="http://schemas.microsoft.com/office/drawing/2014/main" id="{3C235480-DB8C-FC4E-9973-C13F9DF3BCB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484313"/>
            <a:ext cx="3708400" cy="51847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Afbeelding 19" descr="Schermafbeelding 2013-12-16 om 14.29.19.png">
            <a:extLst>
              <a:ext uri="{FF2B5EF4-FFF2-40B4-BE49-F238E27FC236}">
                <a16:creationId xmlns:a16="http://schemas.microsoft.com/office/drawing/2014/main" id="{6E63B986-778F-654E-84E7-027E911103F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484313"/>
            <a:ext cx="3714750" cy="51847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Afbeelding 20" descr="Schermafbeelding 2013-12-16 om 14.29.36.png">
            <a:extLst>
              <a:ext uri="{FF2B5EF4-FFF2-40B4-BE49-F238E27FC236}">
                <a16:creationId xmlns:a16="http://schemas.microsoft.com/office/drawing/2014/main" id="{B3FD930F-6225-D74C-9569-A923111E499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484313"/>
            <a:ext cx="3694112" cy="51847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Afbeelding 21" descr="Schermafbeelding 2013-12-16 om 14.29.57.png">
            <a:extLst>
              <a:ext uri="{FF2B5EF4-FFF2-40B4-BE49-F238E27FC236}">
                <a16:creationId xmlns:a16="http://schemas.microsoft.com/office/drawing/2014/main" id="{FFEC9615-C45B-1149-ADC2-2A3C014135B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484313"/>
            <a:ext cx="3705225" cy="51847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Content Placeholder 2">
            <a:extLst>
              <a:ext uri="{FF2B5EF4-FFF2-40B4-BE49-F238E27FC236}">
                <a16:creationId xmlns:a16="http://schemas.microsoft.com/office/drawing/2014/main" id="{2FC33325-2E05-3940-BC87-8AD481DD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2319338"/>
            <a:ext cx="8229600" cy="4525962"/>
          </a:xfrm>
        </p:spPr>
        <p:txBody>
          <a:bodyPr/>
          <a:lstStyle/>
          <a:p>
            <a:r>
              <a:rPr lang="nl-NL" altLang="nl-NL" sz="2500">
                <a:solidFill>
                  <a:schemeClr val="tx2"/>
                </a:solidFill>
                <a:latin typeface="Arial " charset="0"/>
              </a:rPr>
              <a:t>Adviseurs vanuit Agrodis, toezichthouders vanuit de waterschappen en adviseurs vanuit LTO overhandigen kaarten aan telers (Toolboxdeelnemers)</a:t>
            </a:r>
          </a:p>
          <a:p>
            <a:r>
              <a:rPr lang="nl-NL" altLang="nl-NL" sz="2500">
                <a:solidFill>
                  <a:schemeClr val="tx2"/>
                </a:solidFill>
                <a:latin typeface="Arial " charset="0"/>
              </a:rPr>
              <a:t>Ze geven verbeterpunten op het bedrijf aan en bieden praktische alternatieven</a:t>
            </a:r>
          </a:p>
          <a:p>
            <a:r>
              <a:rPr lang="nl-NL" altLang="nl-NL" sz="2500">
                <a:solidFill>
                  <a:schemeClr val="tx2"/>
                </a:solidFill>
                <a:latin typeface="Arial " charset="0"/>
              </a:rPr>
              <a:t>Ook graag via andere erfbetreders die adviseren over gewasbescherming (bijv. NFO, KAVB, Cumela, Veldleeuwerik, SU, AVEBE, etc.)</a:t>
            </a:r>
            <a:endParaRPr lang="en-US" altLang="nl-NL" sz="2500">
              <a:solidFill>
                <a:schemeClr val="tx2"/>
              </a:solidFill>
              <a:latin typeface="Arial " charset="0"/>
            </a:endParaRPr>
          </a:p>
        </p:txBody>
      </p:sp>
      <p:sp>
        <p:nvSpPr>
          <p:cNvPr id="13314" name="Title 1">
            <a:extLst>
              <a:ext uri="{FF2B5EF4-FFF2-40B4-BE49-F238E27FC236}">
                <a16:creationId xmlns:a16="http://schemas.microsoft.com/office/drawing/2014/main" id="{E5229541-DD90-8640-9788-312E58647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908050"/>
            <a:ext cx="8229600" cy="1143000"/>
          </a:xfrm>
        </p:spPr>
        <p:txBody>
          <a:bodyPr/>
          <a:lstStyle/>
          <a:p>
            <a:r>
              <a:rPr lang="en-US" altLang="nl-NL" sz="4000" b="1">
                <a:solidFill>
                  <a:schemeClr val="tx2"/>
                </a:solidFill>
                <a:latin typeface="Arial " charset="0"/>
              </a:rPr>
              <a:t>Verspreiding door erfbetreders</a:t>
            </a:r>
          </a:p>
        </p:txBody>
      </p:sp>
      <p:pic>
        <p:nvPicPr>
          <p:cNvPr id="13315" name="Afbeelding 1">
            <a:extLst>
              <a:ext uri="{FF2B5EF4-FFF2-40B4-BE49-F238E27FC236}">
                <a16:creationId xmlns:a16="http://schemas.microsoft.com/office/drawing/2014/main" id="{BE3083A4-3AF3-9944-ABB2-46F6939AC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64638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Content Placeholder 2">
            <a:extLst>
              <a:ext uri="{FF2B5EF4-FFF2-40B4-BE49-F238E27FC236}">
                <a16:creationId xmlns:a16="http://schemas.microsoft.com/office/drawing/2014/main" id="{6BD0D068-F6FE-1A42-B701-6DF6E2335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2319338"/>
            <a:ext cx="8229600" cy="4525962"/>
          </a:xfrm>
        </p:spPr>
        <p:txBody>
          <a:bodyPr/>
          <a:lstStyle/>
          <a:p>
            <a:r>
              <a:rPr lang="nl-NL" altLang="nl-NL" sz="2500">
                <a:solidFill>
                  <a:schemeClr val="tx2"/>
                </a:solidFill>
                <a:latin typeface="Arial " charset="0"/>
              </a:rPr>
              <a:t>Vanuit Nefyto en de waterschappen worden presentaties gegeven op uw bijeenkomst</a:t>
            </a:r>
          </a:p>
          <a:p>
            <a:pPr lvl="1"/>
            <a:r>
              <a:rPr lang="nl-NL" altLang="nl-NL" sz="2100">
                <a:solidFill>
                  <a:schemeClr val="tx2"/>
                </a:solidFill>
                <a:latin typeface="Arial " charset="0"/>
              </a:rPr>
              <a:t>Belang van een goede waterkwaliteit</a:t>
            </a:r>
          </a:p>
          <a:p>
            <a:pPr lvl="1"/>
            <a:r>
              <a:rPr lang="nl-NL" altLang="nl-NL" sz="2100">
                <a:solidFill>
                  <a:schemeClr val="tx2"/>
                </a:solidFill>
                <a:latin typeface="Arial " charset="0"/>
              </a:rPr>
              <a:t>Belang van een effectief middelpakket</a:t>
            </a:r>
          </a:p>
          <a:p>
            <a:pPr lvl="1"/>
            <a:r>
              <a:rPr lang="nl-NL" altLang="nl-NL" sz="2100">
                <a:solidFill>
                  <a:schemeClr val="tx2"/>
                </a:solidFill>
                <a:latin typeface="Arial " charset="0"/>
              </a:rPr>
              <a:t>Urgentie om NU aan de slag te gaan met vermindering emissie van gewasbeschermingsmiddelen</a:t>
            </a:r>
            <a:endParaRPr lang="en-US" altLang="nl-NL" sz="2100">
              <a:solidFill>
                <a:schemeClr val="tx2"/>
              </a:solidFill>
              <a:latin typeface="Arial " charset="0"/>
            </a:endParaRPr>
          </a:p>
        </p:txBody>
      </p:sp>
      <p:sp>
        <p:nvSpPr>
          <p:cNvPr id="14338" name="Title 1">
            <a:extLst>
              <a:ext uri="{FF2B5EF4-FFF2-40B4-BE49-F238E27FC236}">
                <a16:creationId xmlns:a16="http://schemas.microsoft.com/office/drawing/2014/main" id="{A78A9D11-7E77-4545-8009-78042373D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908050"/>
            <a:ext cx="8229600" cy="1143000"/>
          </a:xfrm>
        </p:spPr>
        <p:txBody>
          <a:bodyPr/>
          <a:lstStyle/>
          <a:p>
            <a:r>
              <a:rPr lang="en-US" altLang="nl-NL" sz="4000" b="1">
                <a:solidFill>
                  <a:schemeClr val="tx2"/>
                </a:solidFill>
                <a:latin typeface="Arial " charset="0"/>
              </a:rPr>
              <a:t>Toolboxteam komt naar u toe</a:t>
            </a:r>
          </a:p>
        </p:txBody>
      </p:sp>
      <p:pic>
        <p:nvPicPr>
          <p:cNvPr id="14339" name="Afbeelding 1">
            <a:extLst>
              <a:ext uri="{FF2B5EF4-FFF2-40B4-BE49-F238E27FC236}">
                <a16:creationId xmlns:a16="http://schemas.microsoft.com/office/drawing/2014/main" id="{4A2B7AC3-CBC9-9447-9350-C7C37A7A4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0"/>
            <a:ext cx="9164638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Afbeelding 1">
            <a:extLst>
              <a:ext uri="{FF2B5EF4-FFF2-40B4-BE49-F238E27FC236}">
                <a16:creationId xmlns:a16="http://schemas.microsoft.com/office/drawing/2014/main" id="{E3CD2E63-2399-DD49-877C-E13800BD3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-25400"/>
            <a:ext cx="9134475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Content Placeholder 2">
            <a:extLst>
              <a:ext uri="{FF2B5EF4-FFF2-40B4-BE49-F238E27FC236}">
                <a16:creationId xmlns:a16="http://schemas.microsoft.com/office/drawing/2014/main" id="{FCF0E369-C67A-3347-B54E-86F232742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1268413"/>
            <a:ext cx="8229600" cy="4525962"/>
          </a:xfrm>
        </p:spPr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r>
              <a:rPr lang="en-US" altLang="nl-NL">
                <a:solidFill>
                  <a:schemeClr val="tx2"/>
                </a:solidFill>
                <a:latin typeface="Arial " charset="0"/>
                <a:hlinkClick r:id="rId4"/>
              </a:rPr>
              <a:t>www.toolboxwater.nl</a:t>
            </a:r>
            <a:r>
              <a:rPr lang="en-US" altLang="nl-NL">
                <a:solidFill>
                  <a:schemeClr val="tx2"/>
                </a:solidFill>
                <a:latin typeface="Arial " charset="0"/>
              </a:rPr>
              <a:t> </a:t>
            </a:r>
          </a:p>
        </p:txBody>
      </p:sp>
      <p:sp>
        <p:nvSpPr>
          <p:cNvPr id="15363" name="Title 1">
            <a:extLst>
              <a:ext uri="{FF2B5EF4-FFF2-40B4-BE49-F238E27FC236}">
                <a16:creationId xmlns:a16="http://schemas.microsoft.com/office/drawing/2014/main" id="{5E67D5BD-9E3E-DC41-818F-4B7E965AC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33375"/>
            <a:ext cx="8229600" cy="1143000"/>
          </a:xfrm>
        </p:spPr>
        <p:txBody>
          <a:bodyPr/>
          <a:lstStyle/>
          <a:p>
            <a:pPr algn="l" defTabSz="957263" eaLnBrk="0" hangingPunct="0">
              <a:lnSpc>
                <a:spcPct val="90000"/>
              </a:lnSpc>
            </a:pPr>
            <a:r>
              <a:rPr lang="en-US" altLang="nl-NL" sz="4000" b="1">
                <a:solidFill>
                  <a:schemeClr val="tx2"/>
                </a:solidFill>
                <a:latin typeface="Arial " charset="0"/>
              </a:rPr>
              <a:t>Voor iedereen beschikbaar</a:t>
            </a:r>
          </a:p>
        </p:txBody>
      </p:sp>
      <p:pic>
        <p:nvPicPr>
          <p:cNvPr id="15364" name="Picture 2">
            <a:extLst>
              <a:ext uri="{FF2B5EF4-FFF2-40B4-BE49-F238E27FC236}">
                <a16:creationId xmlns:a16="http://schemas.microsoft.com/office/drawing/2014/main" id="{588DE96B-DB20-B24C-AAB0-BAF13A45B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844675"/>
            <a:ext cx="6884987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el 1">
            <a:extLst>
              <a:ext uri="{FF2B5EF4-FFF2-40B4-BE49-F238E27FC236}">
                <a16:creationId xmlns:a16="http://schemas.microsoft.com/office/drawing/2014/main" id="{2152E11E-8E75-494B-BD14-055E1F639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188" y="2349500"/>
            <a:ext cx="8278812" cy="1470025"/>
          </a:xfrm>
        </p:spPr>
        <p:txBody>
          <a:bodyPr/>
          <a:lstStyle/>
          <a:p>
            <a:r>
              <a:rPr lang="en-US" altLang="nl-NL" sz="4000">
                <a:solidFill>
                  <a:schemeClr val="tx2"/>
                </a:solidFill>
                <a:latin typeface="Arial (Koppen)" charset="0"/>
              </a:rPr>
              <a:t>Aan de slag met emissiebeperking!</a:t>
            </a:r>
            <a:endParaRPr lang="nl-NL" altLang="nl-NL" sz="4000">
              <a:solidFill>
                <a:schemeClr val="tx2"/>
              </a:solidFill>
              <a:latin typeface="Arial (Koppen)" charset="0"/>
            </a:endParaRPr>
          </a:p>
        </p:txBody>
      </p:sp>
      <p:pic>
        <p:nvPicPr>
          <p:cNvPr id="16386" name="Afbeelding 3">
            <a:extLst>
              <a:ext uri="{FF2B5EF4-FFF2-40B4-BE49-F238E27FC236}">
                <a16:creationId xmlns:a16="http://schemas.microsoft.com/office/drawing/2014/main" id="{D4468462-7242-F448-AE32-489664C2F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8288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Afbeelding 6">
            <a:extLst>
              <a:ext uri="{FF2B5EF4-FFF2-40B4-BE49-F238E27FC236}">
                <a16:creationId xmlns:a16="http://schemas.microsoft.com/office/drawing/2014/main" id="{FC84821E-ADB9-2C49-8289-8CE50E01D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165850"/>
            <a:ext cx="11525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Afbeelding 7">
            <a:extLst>
              <a:ext uri="{FF2B5EF4-FFF2-40B4-BE49-F238E27FC236}">
                <a16:creationId xmlns:a16="http://schemas.microsoft.com/office/drawing/2014/main" id="{51DF4EA3-1554-A647-99A8-DAEFEAB2B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6237288"/>
            <a:ext cx="44069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Afbeelding 8">
            <a:extLst>
              <a:ext uri="{FF2B5EF4-FFF2-40B4-BE49-F238E27FC236}">
                <a16:creationId xmlns:a16="http://schemas.microsoft.com/office/drawing/2014/main" id="{A1607C2B-3F3A-F744-92ED-EBE45272A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0" t="18741" r="13194" b="28036"/>
          <a:stretch>
            <a:fillRect/>
          </a:stretch>
        </p:blipFill>
        <p:spPr bwMode="auto">
          <a:xfrm>
            <a:off x="3276600" y="6092825"/>
            <a:ext cx="1295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Afbeelding 9">
            <a:extLst>
              <a:ext uri="{FF2B5EF4-FFF2-40B4-BE49-F238E27FC236}">
                <a16:creationId xmlns:a16="http://schemas.microsoft.com/office/drawing/2014/main" id="{1B4284CB-819A-D74A-B53D-13A6952A9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6145213"/>
            <a:ext cx="172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382</Words>
  <Application>Microsoft Macintosh PowerPoint</Application>
  <PresentationFormat>Diavoorstelling (4:3)</PresentationFormat>
  <Paragraphs>60</Paragraphs>
  <Slides>15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1" baseType="lpstr">
      <vt:lpstr>Calibri</vt:lpstr>
      <vt:lpstr>ＭＳ Ｐゴシック</vt:lpstr>
      <vt:lpstr>Arial</vt:lpstr>
      <vt:lpstr>Arial (Koppen)</vt:lpstr>
      <vt:lpstr>Arial </vt:lpstr>
      <vt:lpstr>Kantoorthema</vt:lpstr>
      <vt:lpstr>Aan de slag met emissiebeperking!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Toolbox emissiebeperking</vt:lpstr>
      <vt:lpstr>PowerPoint-presentatie</vt:lpstr>
      <vt:lpstr>Verspreiding door erfbetreders</vt:lpstr>
      <vt:lpstr>Toolboxteam komt naar u toe</vt:lpstr>
      <vt:lpstr>Voor iedereen beschikbaar</vt:lpstr>
      <vt:lpstr>Aan de slag met emissiebeperking!</vt:lpstr>
    </vt:vector>
  </TitlesOfParts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steeds hoger op de agenda</dc:title>
  <dc:creator>Elisa</dc:creator>
  <cp:lastModifiedBy>Gera Clements</cp:lastModifiedBy>
  <cp:revision>39</cp:revision>
  <cp:lastPrinted>2014-01-08T10:29:52Z</cp:lastPrinted>
  <dcterms:created xsi:type="dcterms:W3CDTF">2013-12-13T11:32:45Z</dcterms:created>
  <dcterms:modified xsi:type="dcterms:W3CDTF">2020-06-29T14:06:25Z</dcterms:modified>
</cp:coreProperties>
</file>